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65" r:id="rId3"/>
    <p:sldId id="305" r:id="rId4"/>
    <p:sldId id="280" r:id="rId5"/>
    <p:sldId id="282" r:id="rId6"/>
    <p:sldId id="304" r:id="rId7"/>
    <p:sldId id="277" r:id="rId8"/>
    <p:sldId id="278" r:id="rId9"/>
    <p:sldId id="294" r:id="rId10"/>
    <p:sldId id="295" r:id="rId11"/>
    <p:sldId id="296" r:id="rId12"/>
    <p:sldId id="306" r:id="rId13"/>
    <p:sldId id="307" r:id="rId14"/>
    <p:sldId id="308" r:id="rId15"/>
    <p:sldId id="286" r:id="rId16"/>
    <p:sldId id="312" r:id="rId17"/>
    <p:sldId id="309" r:id="rId18"/>
    <p:sldId id="310" r:id="rId19"/>
    <p:sldId id="311" r:id="rId20"/>
    <p:sldId id="283" r:id="rId21"/>
    <p:sldId id="287" r:id="rId22"/>
    <p:sldId id="288" r:id="rId23"/>
    <p:sldId id="289" r:id="rId24"/>
    <p:sldId id="302" r:id="rId25"/>
    <p:sldId id="300" r:id="rId26"/>
    <p:sldId id="293" r:id="rId27"/>
    <p:sldId id="298" r:id="rId28"/>
    <p:sldId id="291" r:id="rId29"/>
    <p:sldId id="292" r:id="rId30"/>
    <p:sldId id="301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C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87BA80-330E-8D09-AFC5-EAD69868A170}" v="1" dt="2025-08-19T12:23:29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2DE2E-FBD4-4A5F-8012-AE6776688DFE}" type="datetimeFigureOut"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38E22-A4DF-4137-8636-9D59A816C5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2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Line 30: Cost of uncompensated care</a:t>
            </a:r>
          </a:p>
          <a:p>
            <a:r>
              <a:rPr lang="en-US">
                <a:ea typeface="Calibri"/>
                <a:cs typeface="Calibri"/>
              </a:rPr>
              <a:t>Line 202: Total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38E22-A4DF-4137-8636-9D59A816C54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Usually used if linear relationship isn't strong The regression tree starts with the entire dataset at the root node.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At each node, it selects a feature and a threshold that best splits the data into two subsets, minimizing error. </a:t>
            </a:r>
          </a:p>
          <a:p>
            <a:r>
              <a:rPr lang="en-US"/>
              <a:t>Continues recursively, creating child nodes until a stopping condition is met, such as reaching a maximum depth or having too few samples to split further.</a:t>
            </a:r>
          </a:p>
          <a:p>
            <a:r>
              <a:rPr lang="en-US"/>
              <a:t>A higher </a:t>
            </a:r>
            <a:r>
              <a:rPr lang="en-US" err="1"/>
              <a:t>logworth</a:t>
            </a:r>
            <a:r>
              <a:rPr lang="en-US"/>
              <a:t> value indicates a more significant split, meaning that the input variable has a stronger association with the target variable.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38E22-A4DF-4137-8636-9D59A816C541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8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Makes multiple regression trees and averages them</a:t>
            </a:r>
          </a:p>
          <a:p>
            <a:r>
              <a:rPr lang="en-US">
                <a:ea typeface="Calibri"/>
                <a:cs typeface="Calibri"/>
              </a:rPr>
              <a:t>Usually used to help improve prediction accuracy and overfitting</a:t>
            </a:r>
          </a:p>
          <a:p>
            <a:r>
              <a:rPr lang="en-US">
                <a:ea typeface="Calibri"/>
                <a:cs typeface="Calibri"/>
              </a:rPr>
              <a:t>Splitting Into training and validation data – shows there is most-likely 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38E22-A4DF-4137-8636-9D59A816C54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5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360003 UC</a:t>
            </a:r>
          </a:p>
          <a:p>
            <a:r>
              <a:rPr lang="en-US" err="1">
                <a:ea typeface="Calibri"/>
                <a:cs typeface="Calibri"/>
              </a:rPr>
              <a:t>Huntion</a:t>
            </a:r>
            <a:r>
              <a:rPr lang="en-US">
                <a:ea typeface="Calibri"/>
                <a:cs typeface="Calibri"/>
              </a:rPr>
              <a:t> hosp </a:t>
            </a:r>
            <a:r>
              <a:rPr lang="en-US"/>
              <a:t>050438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Mayo Clinic 240001</a:t>
            </a:r>
          </a:p>
          <a:p>
            <a:r>
              <a:rPr lang="en-US">
                <a:ea typeface="Calibri"/>
                <a:cs typeface="Calibri"/>
              </a:rPr>
              <a:t>Anderson 360001</a:t>
            </a:r>
          </a:p>
          <a:p>
            <a:r>
              <a:rPr lang="en-US" err="1"/>
              <a:t>Mclearn</a:t>
            </a:r>
            <a:r>
              <a:rPr lang="en-US"/>
              <a:t> flint 230141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450235 small </a:t>
            </a:r>
            <a:r>
              <a:rPr lang="en-US" err="1"/>
              <a:t>tx</a:t>
            </a:r>
            <a:r>
              <a:rPr lang="en-US"/>
              <a:t> one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538E22-A4DF-4137-8636-9D59A816C541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80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  <a:latin typeface="Bahnschrift"/>
              </a:rPr>
              <a:t>Final Progress Report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1400">
                <a:solidFill>
                  <a:schemeClr val="tx2"/>
                </a:solidFill>
                <a:latin typeface="Aptos"/>
              </a:rPr>
              <a:t>DSCI '24 Cohort:</a:t>
            </a:r>
            <a:endParaRPr lang="en-US" sz="1400">
              <a:solidFill>
                <a:schemeClr val="tx2"/>
              </a:solidFill>
            </a:endParaRPr>
          </a:p>
          <a:p>
            <a:pPr algn="l"/>
            <a:r>
              <a:rPr lang="en-US" sz="1400">
                <a:solidFill>
                  <a:schemeClr val="tx2"/>
                </a:solidFill>
                <a:latin typeface="Aptos Light"/>
              </a:rPr>
              <a:t>Cade Campise, Ethan Leamer, Stephen Lynch, Nick Mallow, Abigail Sandquist, Dr. </a:t>
            </a:r>
            <a:r>
              <a:rPr lang="en-US" sz="1400" err="1">
                <a:solidFill>
                  <a:schemeClr val="tx2"/>
                </a:solidFill>
                <a:latin typeface="Aptos Light"/>
              </a:rPr>
              <a:t>Gerberry</a:t>
            </a:r>
            <a:endParaRPr lang="en-US" sz="1400">
              <a:solidFill>
                <a:schemeClr val="tx2"/>
              </a:solidFill>
              <a:latin typeface="Aptos Light"/>
            </a:endParaRPr>
          </a:p>
        </p:txBody>
      </p:sp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597D717B-CCF6-8C10-8B72-65BC90BD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1BE79-0F96-DEF1-A5EF-23A3C75D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5"/>
            <a:ext cx="12192000" cy="6705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DAEFEB-CAB1-82D2-8333-B41BC7FE2AEF}"/>
              </a:ext>
            </a:extLst>
          </p:cNvPr>
          <p:cNvSpPr txBox="1"/>
          <p:nvPr/>
        </p:nvSpPr>
        <p:spPr>
          <a:xfrm>
            <a:off x="6116919" y="1166193"/>
            <a:ext cx="607751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NOT including unreimbursed Medicaid (Line 30 / Line 202 from S-10 and C-1)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9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56882-66FF-DEDC-F15F-A8E03AF7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5"/>
            <a:ext cx="12192000" cy="670597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94F6071-E8A8-518F-10A1-55F144CD6716}"/>
              </a:ext>
            </a:extLst>
          </p:cNvPr>
          <p:cNvSpPr txBox="1"/>
          <p:nvPr/>
        </p:nvSpPr>
        <p:spPr>
          <a:xfrm>
            <a:off x="3197973" y="1348644"/>
            <a:ext cx="7365400" cy="7386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Stronger effect in states that did not expand Medicaid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36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A8379-671C-5A3C-F282-248FA8E9B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2C5C4F7-A981-5294-A23B-1328D7423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70A330-413A-BD59-7161-007EEF2B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ECCFA68-67B7-42BD-29A9-41266498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0B9913-CC81-8E51-1944-B1A43815A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3EDBB40-741B-88B5-80E3-2EC9E6314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8F53EAD-1614-390B-9C28-5E802C4E8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19BCCE3-8620-96FB-3DF5-66BF9013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9E1785-327E-D948-65B2-4346F08F1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B04098-B948-F5B1-E37F-981B14EA1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118FF3-E7B0-E835-AA27-FA6451DAB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73725-21FD-8AA2-B67E-23690557A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B0DDD9-FFDD-42B6-3719-0E21E5694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2304402"/>
            <a:ext cx="5186842" cy="2387918"/>
          </a:xfrm>
        </p:spPr>
        <p:txBody>
          <a:bodyPr anchor="b">
            <a:normAutofit fontScale="90000"/>
          </a:bodyPr>
          <a:lstStyle/>
          <a:p>
            <a:r>
              <a:rPr lang="en-US" sz="5200">
                <a:solidFill>
                  <a:schemeClr val="tx2"/>
                </a:solidFill>
                <a:latin typeface="Bahnschrift"/>
              </a:rPr>
              <a:t>Modeling Uncompensated Costs from Demographics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0C96B2-AAA7-13CD-66D0-C7FAF8ED6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E0BF08-C770-3AF4-4DFB-26220F788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24BDD57-9939-A76B-1FAC-DC520A5BA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A78E548-B66D-674C-5827-8C38604D6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8821B34-AC90-D3E1-A58E-DB2D43F33E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9CDAA2-C8AA-DFEB-3FCE-6DE8EEBD1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423DC5-8E2F-015C-BFAA-55E9C329F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62BB5F9-9024-3382-8D52-1FF27ABB9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C60D3D-D058-A742-D2A0-6FEDE4F16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7A2DA1-359C-25E8-10BF-D81A892A6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832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174A1-A83D-143D-19EF-07619F59A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4542-7DEE-A69F-F447-5E3B951B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10482591" cy="7858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>
                <a:latin typeface="Bahnschrift"/>
              </a:rPr>
              <a:t>Combined data set</a:t>
            </a:r>
            <a:r>
              <a:rPr lang="en-US" sz="3600">
                <a:latin typeface="Bahnschrift"/>
              </a:rPr>
              <a:t> (HCRIS + Service + Demographics)</a:t>
            </a:r>
            <a:endParaRPr lang="en-US" sz="3600" kern="1200">
              <a:latin typeface="Bahnschrift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A6C8D8-48E0-9B45-DFD9-423247ED9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1" y="1329533"/>
            <a:ext cx="11793356" cy="5381341"/>
          </a:xfrm>
          <a:prstGeom prst="rect">
            <a:avLst/>
          </a:prstGeom>
          <a:ln w="28575">
            <a:solidFill>
              <a:srgbClr val="000000">
                <a:alpha val="15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8108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B5B7-95D7-4A30-E689-844FB4F7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this data set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2E40C2-21BD-EF63-1A86-50A0B4E7C191}"/>
              </a:ext>
            </a:extLst>
          </p:cNvPr>
          <p:cNvSpPr/>
          <p:nvPr/>
        </p:nvSpPr>
        <p:spPr>
          <a:xfrm>
            <a:off x="1528723" y="2210370"/>
            <a:ext cx="3915976" cy="1319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Hosptial Service </a:t>
            </a:r>
          </a:p>
          <a:p>
            <a:pPr algn="ctr"/>
            <a:r>
              <a:rPr lang="en-US"/>
              <a:t>Area Data</a:t>
            </a:r>
          </a:p>
          <a:p>
            <a:pPr algn="ctr"/>
            <a:r>
              <a:rPr lang="en-US"/>
              <a:t>(Medicare discharges by zip code)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EAAD24-EF3D-97D5-A8FC-E90648103EC5}"/>
              </a:ext>
            </a:extLst>
          </p:cNvPr>
          <p:cNvSpPr/>
          <p:nvPr/>
        </p:nvSpPr>
        <p:spPr>
          <a:xfrm>
            <a:off x="6642310" y="2157420"/>
            <a:ext cx="3915976" cy="1362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HCRIS Data</a:t>
            </a:r>
          </a:p>
          <a:p>
            <a:pPr algn="ctr"/>
            <a:r>
              <a:rPr lang="en-US"/>
              <a:t>(S-10, S-3, C-1)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7C594A-1211-01B1-FE87-F17AEB66D0A1}"/>
              </a:ext>
            </a:extLst>
          </p:cNvPr>
          <p:cNvSpPr/>
          <p:nvPr/>
        </p:nvSpPr>
        <p:spPr>
          <a:xfrm>
            <a:off x="4138290" y="4219280"/>
            <a:ext cx="3915976" cy="1319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Basic Demographics</a:t>
            </a:r>
          </a:p>
          <a:p>
            <a:pPr algn="ctr"/>
            <a:r>
              <a:rPr lang="en-US"/>
              <a:t>(Age, Household Income)</a:t>
            </a:r>
          </a:p>
        </p:txBody>
      </p:sp>
    </p:spTree>
    <p:extLst>
      <p:ext uri="{BB962C8B-B14F-4D97-AF65-F5344CB8AC3E}">
        <p14:creationId xmlns:p14="http://schemas.microsoft.com/office/powerpoint/2010/main" val="1462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A1567-505B-3F13-D67C-BD792AA24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344AD-6BE6-5642-6F47-0551A1C72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5"/>
            <a:ext cx="12192000" cy="67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2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821F5-76C6-C4AA-A439-85ACFF593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5"/>
            <a:ext cx="12192000" cy="67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75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1607-4586-C309-5A90-428EAA13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3B413-4559-454B-3D4A-AD26F7BA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Used Linear Regression, Regression Tree</a:t>
            </a:r>
          </a:p>
          <a:p>
            <a:r>
              <a:rPr lang="en-US"/>
              <a:t>R^2 ~ 0.20   (model only explained 20% of variance in outcome)</a:t>
            </a:r>
          </a:p>
          <a:p>
            <a:endParaRPr lang="en-US"/>
          </a:p>
          <a:p>
            <a:r>
              <a:rPr lang="en-US"/>
              <a:t>Challenges with using age and income Census data: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Uncompensated cost rates are noisy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Lacking clarity in evaluating effects of the BBB</a:t>
            </a:r>
          </a:p>
        </p:txBody>
      </p:sp>
    </p:spTree>
    <p:extLst>
      <p:ext uri="{BB962C8B-B14F-4D97-AF65-F5344CB8AC3E}">
        <p14:creationId xmlns:p14="http://schemas.microsoft.com/office/powerpoint/2010/main" val="1859597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B7DDA-1105-6975-E419-00283E759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BC1E45-1EDF-4A0C-58D5-FEE2DB04F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922EC5-5C48-6394-90E4-227B88B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9489F9-5E6F-6138-4FA4-8FB627EF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ED1F68-FEF4-C24A-8806-483F7BB4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169283-A12C-1688-2E87-3DB71C2F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137EC-E848-579A-512E-B57F4CFFA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FB9BB9-6B54-2B12-2390-F6D389AF8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1C42BB-4293-E868-CC39-9F72C126C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26A8507-CB1F-F301-2449-993FE59DF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62A444E-1B7B-1B55-3612-8ACD0D865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16341A9-9906-B288-A5AA-90726F40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9A63DC-0A4F-24D4-9232-7EC5E24B7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2304402"/>
            <a:ext cx="5186842" cy="2387918"/>
          </a:xfrm>
        </p:spPr>
        <p:txBody>
          <a:bodyPr anchor="b">
            <a:normAutofit fontScale="90000"/>
          </a:bodyPr>
          <a:lstStyle/>
          <a:p>
            <a:r>
              <a:rPr lang="en-US" sz="5200">
                <a:solidFill>
                  <a:schemeClr val="tx2"/>
                </a:solidFill>
                <a:latin typeface="Bahnschrift"/>
              </a:rPr>
              <a:t>Modeling Uncompensated Costs from Census Data on Health Insurance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BEB106-6F49-7DC6-4926-6EA0C9B66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1B98DE2-5903-030A-FBF0-1EE090F67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E903DB-794F-C974-A436-7D70EAC09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E55407A-5B3A-B1B4-7286-600499D7C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11E9004-B829-7D8B-8CBC-C06D85079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0BF3E88-793D-E74D-AC06-5D886779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2151811-4E18-CC35-FC85-C76155506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269F27D-78D7-8702-54EB-FBD5183EA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EBEB1DC-3D27-6FC1-5D96-CF54DB038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7840F7-C7F4-A564-581D-DB95A130B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838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A7929-3ACD-6073-51A9-2986099E3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F12A-6426-8966-3F58-F3F0795B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Additions to the Data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AEB9A-302A-BD7C-8D1C-A1121775D633}"/>
              </a:ext>
            </a:extLst>
          </p:cNvPr>
          <p:cNvSpPr txBox="1"/>
          <p:nvPr/>
        </p:nvSpPr>
        <p:spPr>
          <a:xfrm>
            <a:off x="942975" y="1552575"/>
            <a:ext cx="1074420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Types of Health Insurance Coverage by Age:</a:t>
            </a:r>
          </a:p>
          <a:p>
            <a:r>
              <a:rPr lang="en-US"/>
              <a:t> - Amount of people that have each type of coverage in each age cohort. (&lt;19,19-34,35-64,&gt;65)</a:t>
            </a:r>
          </a:p>
          <a:p>
            <a:endParaRPr lang="en-US"/>
          </a:p>
          <a:p>
            <a:r>
              <a:rPr lang="en-US"/>
              <a:t>One Type -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Employer Based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Direct Purchase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Medicaid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Medicare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Military Care (TRICARE &amp; VA)</a:t>
            </a:r>
          </a:p>
          <a:p>
            <a:endParaRPr lang="en-US"/>
          </a:p>
          <a:p>
            <a:r>
              <a:rPr lang="en-US"/>
              <a:t>Two Type -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Employer Based and Direct Purchase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Employer Based and Medicare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Medicare and Medicaid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Other Private Only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Other Public Only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/>
              <a:t>No Health Insurance Coverage</a:t>
            </a:r>
          </a:p>
        </p:txBody>
      </p:sp>
    </p:spTree>
    <p:extLst>
      <p:ext uri="{BB962C8B-B14F-4D97-AF65-F5344CB8AC3E}">
        <p14:creationId xmlns:p14="http://schemas.microsoft.com/office/powerpoint/2010/main" val="127281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B0BCA-7A81-10E4-10A4-FEA535433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FC3B4-BBB3-325A-7BF9-2F3CF7198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latin typeface="Bahnschrift"/>
              </a:rPr>
              <a:t>Goal of Project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6465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C983B-1F63-A43B-6933-F46AEBC3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5"/>
            <a:ext cx="12192000" cy="67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31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47A66-DDDD-4515-A4CE-23F2E636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"/>
              </a:rPr>
              <a:t>Modeling with new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FC452-4D55-E41D-A63D-952E36B82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464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Simplicity vs. Complexity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Overfitting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Black Box models 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Types of models used: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Linear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Beta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Random Forest</a:t>
            </a:r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1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9043E-8465-9D29-6F32-6D5FF11D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Linear Regression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A9E9-E736-4B7F-ACDB-6C92FB326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R^2 = 0.38</a:t>
            </a:r>
          </a:p>
        </p:txBody>
      </p:sp>
      <p:pic>
        <p:nvPicPr>
          <p:cNvPr id="4" name="Picture 3" descr="A computer screen shot of a number&#10;&#10;AI-generated content may be incorrect.">
            <a:extLst>
              <a:ext uri="{FF2B5EF4-FFF2-40B4-BE49-F238E27FC236}">
                <a16:creationId xmlns:a16="http://schemas.microsoft.com/office/drawing/2014/main" id="{D9D42A10-6A46-C552-188C-FF053B0E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23366"/>
            <a:ext cx="6903720" cy="42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7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7F4FE4-068B-A588-B11C-543E5D5B7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7A2C-E48A-9151-F783-8FCDA899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Bahnschrift"/>
              </a:rPr>
              <a:t>Beta Regression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86CC-6421-D9A3-664D-958ED8BA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R^2 = .30</a:t>
            </a:r>
          </a:p>
          <a:p>
            <a:endParaRPr lang="en-US" sz="2400"/>
          </a:p>
          <a:p>
            <a:r>
              <a:rPr lang="en-US" sz="2400"/>
              <a:t>Output always between 0-1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5E4D9A2-AB53-27BB-CD27-49056321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05587"/>
            <a:ext cx="6903720" cy="52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22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32C8E8-ADF6-FBA7-C84A-B9E23F46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1" y="-5494"/>
            <a:ext cx="12193798" cy="686268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54E871-2383-AA2E-D46D-269E9383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43" y="854168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Bahnschrift"/>
              </a:rPr>
              <a:t>Regression Tree</a:t>
            </a:r>
          </a:p>
        </p:txBody>
      </p:sp>
    </p:spTree>
    <p:extLst>
      <p:ext uri="{BB962C8B-B14F-4D97-AF65-F5344CB8AC3E}">
        <p14:creationId xmlns:p14="http://schemas.microsoft.com/office/powerpoint/2010/main" val="732813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26B91-A32D-D19C-92BA-E6E05648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212AE-8888-2968-BDC4-F9B5DB352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5D504-603F-B6D8-58E2-3BCF294DF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Bahnschrift"/>
              </a:rPr>
              <a:t>Random Forest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D67C536-7B30-3BF3-E9A5-AF5E73EF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8F69C-BE34-C516-29BD-62D671BFB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R^2 = .86</a:t>
            </a:r>
          </a:p>
          <a:p>
            <a:r>
              <a:rPr lang="en-US" sz="2400"/>
              <a:t>Makes 200 different trees with randomly sampled hospitals</a:t>
            </a:r>
          </a:p>
          <a:p>
            <a:r>
              <a:rPr lang="en-US" sz="2400"/>
              <a:t>"Black Box" - We are unable to tell what the model views as important</a:t>
            </a:r>
          </a:p>
        </p:txBody>
      </p:sp>
      <p:pic>
        <p:nvPicPr>
          <p:cNvPr id="7" name="Picture 6" descr="A diagram of a network with Ice hockey rink in the background&#10;&#10;AI-generated content may be incorrect.">
            <a:extLst>
              <a:ext uri="{FF2B5EF4-FFF2-40B4-BE49-F238E27FC236}">
                <a16:creationId xmlns:a16="http://schemas.microsoft.com/office/drawing/2014/main" id="{8FA6EA33-089F-1B8C-A23E-1AD727BBF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00" y="1385154"/>
            <a:ext cx="7947472" cy="35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56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7508-6C7B-5465-3194-C2458A2E9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"/>
              </a:rPr>
              <a:t>Uncompensated Costs are NOISY!</a:t>
            </a:r>
          </a:p>
        </p:txBody>
      </p:sp>
      <p:pic>
        <p:nvPicPr>
          <p:cNvPr id="6" name="Picture 5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F614BB2D-A1F4-AF1E-740A-7B53CBE24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78" y="1520566"/>
            <a:ext cx="9337729" cy="51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8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2A4F50-6F48-9D6E-65E7-4599BC80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5"/>
            <a:ext cx="12192000" cy="67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26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B8CC-89E9-75D9-69C7-4C2D7CD1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"/>
              </a:rPr>
              <a:t>Final Product</a:t>
            </a:r>
          </a:p>
        </p:txBody>
      </p:sp>
      <p:pic>
        <p:nvPicPr>
          <p:cNvPr id="5" name="Content Placeholder 4" descr="A screenshot of a map&#10;&#10;AI-generated content may be incorrect.">
            <a:extLst>
              <a:ext uri="{FF2B5EF4-FFF2-40B4-BE49-F238E27FC236}">
                <a16:creationId xmlns:a16="http://schemas.microsoft.com/office/drawing/2014/main" id="{B6F4EBEE-AD35-317E-D3D7-4635ABDCC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-53" r="-95" b="3025"/>
          <a:stretch>
            <a:fillRect/>
          </a:stretch>
        </p:blipFill>
        <p:spPr>
          <a:xfrm>
            <a:off x="1928882" y="1691945"/>
            <a:ext cx="8342184" cy="4579577"/>
          </a:xfrm>
          <a:prstGeom prst="rect">
            <a:avLst/>
          </a:prstGeom>
          <a:ln w="28575">
            <a:solidFill>
              <a:srgbClr val="000000">
                <a:alpha val="3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55202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2085-004A-7325-827B-443FD90C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ahnschrift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B10E2-1CCD-E949-4885-3C7DBA928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Limitations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Hospital Service Area: created from Medicare-only discharges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Noisy data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Ideas for future: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Train models on multi-year data (reduce noise)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Outliers = "BUSINESS OPPORTUNITY"</a:t>
            </a:r>
          </a:p>
          <a:p>
            <a:pPr lvl="3"/>
            <a:r>
              <a:rPr lang="en-US"/>
              <a:t>"Peer hospitals have much lower uncompensated costs... </a:t>
            </a:r>
            <a:r>
              <a:rPr lang="en-US" err="1"/>
              <a:t>Forvis</a:t>
            </a:r>
            <a:r>
              <a:rPr lang="en-US"/>
              <a:t> Mazars can help!!"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5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BA3D-82C5-A7D7-EA8E-4CE7FFFFD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" y="365125"/>
            <a:ext cx="12189278" cy="135277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latin typeface="Bahnschrift"/>
              </a:rPr>
              <a:t>CMS Data + Census Data → Predict impact of BBB 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7F04A4-3001-548C-766C-58A35E19D4D6}"/>
              </a:ext>
            </a:extLst>
          </p:cNvPr>
          <p:cNvSpPr/>
          <p:nvPr/>
        </p:nvSpPr>
        <p:spPr>
          <a:xfrm>
            <a:off x="1094194" y="3771536"/>
            <a:ext cx="3915976" cy="13624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HCRIS Data</a:t>
            </a:r>
          </a:p>
          <a:p>
            <a:pPr algn="ctr"/>
            <a:r>
              <a:rPr lang="en-US"/>
              <a:t>(S-10, S-3, C-1)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7608D8E-25DD-308F-7A6B-2481130F02F9}"/>
              </a:ext>
            </a:extLst>
          </p:cNvPr>
          <p:cNvSpPr/>
          <p:nvPr/>
        </p:nvSpPr>
        <p:spPr>
          <a:xfrm>
            <a:off x="1094194" y="2258267"/>
            <a:ext cx="3915976" cy="1319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Hosptial Service </a:t>
            </a:r>
          </a:p>
          <a:p>
            <a:pPr algn="ctr"/>
            <a:r>
              <a:rPr lang="en-US"/>
              <a:t>Area Data</a:t>
            </a:r>
          </a:p>
          <a:p>
            <a:pPr algn="ctr"/>
            <a:r>
              <a:rPr lang="en-US"/>
              <a:t>(Medicare discharges by zip code)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0DCE78-6E37-CD39-8411-29532A2A9D99}"/>
              </a:ext>
            </a:extLst>
          </p:cNvPr>
          <p:cNvCxnSpPr/>
          <p:nvPr/>
        </p:nvCxnSpPr>
        <p:spPr>
          <a:xfrm>
            <a:off x="5004416" y="4468858"/>
            <a:ext cx="1930782" cy="102429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3A0D6B-0BED-6BB6-8355-B2F87C19CF60}"/>
              </a:ext>
            </a:extLst>
          </p:cNvPr>
          <p:cNvCxnSpPr>
            <a:cxnSpLocks/>
          </p:cNvCxnSpPr>
          <p:nvPr/>
        </p:nvCxnSpPr>
        <p:spPr>
          <a:xfrm flipV="1">
            <a:off x="5004416" y="2971045"/>
            <a:ext cx="1630275" cy="601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508A6D-31DD-CD38-5962-5DF09CCD8BAA}"/>
              </a:ext>
            </a:extLst>
          </p:cNvPr>
          <p:cNvSpPr/>
          <p:nvPr/>
        </p:nvSpPr>
        <p:spPr>
          <a:xfrm>
            <a:off x="6632109" y="2258267"/>
            <a:ext cx="3915976" cy="13195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Census Data</a:t>
            </a:r>
          </a:p>
          <a:p>
            <a:pPr algn="ctr"/>
            <a:r>
              <a:rPr lang="en-US"/>
              <a:t>(Demographic, Health Insurance)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DC5060-2099-1731-A071-E2F0AE1D3AFF}"/>
              </a:ext>
            </a:extLst>
          </p:cNvPr>
          <p:cNvSpPr/>
          <p:nvPr/>
        </p:nvSpPr>
        <p:spPr>
          <a:xfrm>
            <a:off x="6964814" y="4758915"/>
            <a:ext cx="3915976" cy="1319503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Predicted Impact of the BBB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394F35-6E31-9874-1CAC-00432F9F3724}"/>
              </a:ext>
            </a:extLst>
          </p:cNvPr>
          <p:cNvCxnSpPr>
            <a:cxnSpLocks/>
          </p:cNvCxnSpPr>
          <p:nvPr/>
        </p:nvCxnSpPr>
        <p:spPr>
          <a:xfrm>
            <a:off x="8621233" y="3588801"/>
            <a:ext cx="138473" cy="116382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23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149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board with numbers and numbers&#10;&#10;AI-generated content may be incorrect.">
            <a:extLst>
              <a:ext uri="{FF2B5EF4-FFF2-40B4-BE49-F238E27FC236}">
                <a16:creationId xmlns:a16="http://schemas.microsoft.com/office/drawing/2014/main" id="{3C3439A0-D3DD-14F1-9EF1-D674C42E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77" y="0"/>
            <a:ext cx="8633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8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2276-2117-BD0D-6C89-A1C7466D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80" y="365125"/>
            <a:ext cx="6448649" cy="1343283"/>
          </a:xfrm>
        </p:spPr>
        <p:txBody>
          <a:bodyPr/>
          <a:lstStyle/>
          <a:p>
            <a:r>
              <a:rPr lang="en-US">
                <a:latin typeface="Bahnschrift"/>
              </a:rPr>
              <a:t>Hospital Service Areas</a:t>
            </a:r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2B093169-DBF0-F3A2-47BB-9129EEF6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529" y="1388488"/>
            <a:ext cx="8137786" cy="4749441"/>
          </a:xfrm>
          <a:prstGeom prst="rect">
            <a:avLst/>
          </a:prstGeom>
          <a:ln w="28575">
            <a:solidFill>
              <a:srgbClr val="000000">
                <a:alpha val="15000"/>
              </a:srgb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EA70C-526E-AAE5-4500-F05209A5351C}"/>
              </a:ext>
            </a:extLst>
          </p:cNvPr>
          <p:cNvSpPr txBox="1"/>
          <p:nvPr/>
        </p:nvSpPr>
        <p:spPr>
          <a:xfrm>
            <a:off x="865908" y="2632363"/>
            <a:ext cx="264390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Zip codes are weighted by the number of cases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Darker the color the more cases came from that zip code</a:t>
            </a:r>
          </a:p>
        </p:txBody>
      </p:sp>
    </p:spTree>
    <p:extLst>
      <p:ext uri="{BB962C8B-B14F-4D97-AF65-F5344CB8AC3E}">
        <p14:creationId xmlns:p14="http://schemas.microsoft.com/office/powerpoint/2010/main" val="339936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4B320-76D5-94A9-2392-60CDD06F9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72F6-8AFF-EDAE-C536-B3647601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9" y="208798"/>
            <a:ext cx="7649239" cy="13445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>
                <a:latin typeface="Bahnschrift"/>
              </a:rPr>
              <a:t>Hospital Service Area Visualizer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3600">
                <a:latin typeface="Aptos Light"/>
              </a:rPr>
              <a:t>UC Medical Center as example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650A5-7E3D-CEE1-2059-7660B832A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48" y="1406516"/>
            <a:ext cx="6520240" cy="5101168"/>
          </a:xfrm>
          <a:prstGeom prst="rect">
            <a:avLst/>
          </a:prstGeom>
          <a:ln w="28575">
            <a:solidFill>
              <a:srgbClr val="000000">
                <a:alpha val="15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13276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8DB2C-AF04-23A8-A35B-2E4DF787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586B6E1-2444-7075-D9D8-75DDE49F8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05A567-6628-578E-F026-5279421CB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5830CF-35A1-3FC1-12F8-56FB88467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F61847-29EA-8974-7924-D0BA5670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2142D26-9A3F-83F8-C276-5B92BCF3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904C4A-1563-1A36-F23F-6235AE545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A2C719-7495-2FD4-5A00-9813B2A69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8F44E92-5436-25F8-E47F-32E731BD1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C3D255C-8F33-47AD-E2FE-16331989A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2DF9237-CFA7-19C8-AD42-39F018F0A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AECD2B-E14B-E9FD-7A4D-7A3052CC6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7DEC8F-8C16-C1F0-A988-A2553E1D3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  <a:latin typeface="Bahnschrift"/>
              </a:rPr>
              <a:t>Findings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CB7880-EFC8-5F02-B366-CABA68BC3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AA2ABC5-2C62-10B7-5DC7-77C1D350E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C307557-EC94-E7B8-9418-CAFDAAFEE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3064D2D-9FD2-8E1A-BDD9-93DD7EB9F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0B54E18-40DB-D57F-2FC5-816F7818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FD0FE3-5EDC-AB88-2ED8-C5D2C32DA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2342524-A48A-F6DE-9C7E-BED38DCF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104FD7D-804A-1C1B-7284-D2C7284F8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D5D06E0-925F-C318-9D6E-1C25112A0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ABB70E4-77DD-5253-90E0-C2105ED1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91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D0D37-9D4F-798B-CFF8-5B6C6CF3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10"/>
            <a:ext cx="12192000" cy="6705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2B77BA-C043-2EE9-AC99-60FD8522E454}"/>
              </a:ext>
            </a:extLst>
          </p:cNvPr>
          <p:cNvSpPr txBox="1"/>
          <p:nvPr/>
        </p:nvSpPr>
        <p:spPr>
          <a:xfrm>
            <a:off x="6093307" y="1582609"/>
            <a:ext cx="54335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Cost-to-charge varies widely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C11F3-5F05-6D5E-3FBC-E22C66FFF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41"/>
            <a:ext cx="12192000" cy="6705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50C8AB-755F-28A7-2FBA-0E188D08C68F}"/>
              </a:ext>
            </a:extLst>
          </p:cNvPr>
          <p:cNvSpPr txBox="1"/>
          <p:nvPr/>
        </p:nvSpPr>
        <p:spPr>
          <a:xfrm>
            <a:off x="4968553" y="1230587"/>
            <a:ext cx="607751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NOT including unreimbursed Medicaid (Line 30 / Line 202 from S-10 and C-1)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1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amount of poverty&#10;&#10;AI-generated content may be incorrect.">
            <a:extLst>
              <a:ext uri="{FF2B5EF4-FFF2-40B4-BE49-F238E27FC236}">
                <a16:creationId xmlns:a16="http://schemas.microsoft.com/office/drawing/2014/main" id="{16953D69-200A-0D1B-2FD3-08388884D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15"/>
            <a:ext cx="12192000" cy="6705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19B4C-EBDB-5D98-F34E-AF269B788D07}"/>
              </a:ext>
            </a:extLst>
          </p:cNvPr>
          <p:cNvSpPr txBox="1"/>
          <p:nvPr/>
        </p:nvSpPr>
        <p:spPr>
          <a:xfrm>
            <a:off x="6116919" y="1413038"/>
            <a:ext cx="607751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NOT including unreimbursed Medicaid (Line 30 / Line 202 from S-10 and C-1)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5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Final Progress Report</vt:lpstr>
      <vt:lpstr>Goal of Project</vt:lpstr>
      <vt:lpstr>CMS Data + Census Data → Predict impact of BBB </vt:lpstr>
      <vt:lpstr>Hospital Service Areas</vt:lpstr>
      <vt:lpstr>Hospital Service Area Visualizer UC Medical Center as example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Uncompensated Costs from Demographics</vt:lpstr>
      <vt:lpstr>Combined data set (HCRIS + Service + Demographics)</vt:lpstr>
      <vt:lpstr>In this data set</vt:lpstr>
      <vt:lpstr>PowerPoint Presentation</vt:lpstr>
      <vt:lpstr>PowerPoint Presentation</vt:lpstr>
      <vt:lpstr>Modeling</vt:lpstr>
      <vt:lpstr>Modeling Uncompensated Costs from Census Data on Health Insurance</vt:lpstr>
      <vt:lpstr>New Additions to the Data Set</vt:lpstr>
      <vt:lpstr>PowerPoint Presentation</vt:lpstr>
      <vt:lpstr>Modeling with new data</vt:lpstr>
      <vt:lpstr>Linear Regression</vt:lpstr>
      <vt:lpstr>Beta Regression</vt:lpstr>
      <vt:lpstr>Regression Tree</vt:lpstr>
      <vt:lpstr>Random Forest</vt:lpstr>
      <vt:lpstr>Uncompensated Costs are NOISY!</vt:lpstr>
      <vt:lpstr>PowerPoint Presentation</vt:lpstr>
      <vt:lpstr>Final Product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</cp:revision>
  <dcterms:created xsi:type="dcterms:W3CDTF">2025-07-30T13:16:52Z</dcterms:created>
  <dcterms:modified xsi:type="dcterms:W3CDTF">2025-09-15T21:20:46Z</dcterms:modified>
</cp:coreProperties>
</file>